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18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61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7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321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42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96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618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34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78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62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94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F39BB-AA82-4488-A488-2A6D5AD2D8A7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84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92668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Example 5.10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15240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05374"/>
              </p:ext>
            </p:extLst>
          </p:nvPr>
        </p:nvGraphicFramePr>
        <p:xfrm>
          <a:off x="1232535" y="1708666"/>
          <a:ext cx="6755130" cy="10740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1530"/>
                <a:gridCol w="628650"/>
                <a:gridCol w="685800"/>
                <a:gridCol w="742950"/>
                <a:gridCol w="685800"/>
                <a:gridCol w="685800"/>
                <a:gridCol w="800100"/>
                <a:gridCol w="628650"/>
                <a:gridCol w="108585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 dirty="0">
                          <a:effectLst/>
                        </a:rPr>
                        <a:t>Frequency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 dirty="0">
                          <a:effectLst/>
                        </a:rPr>
                        <a:t>(kHz)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I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(W/m2)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P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(kPa)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Prms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(kParms)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 dirty="0">
                          <a:effectLst/>
                          <a:sym typeface="Symbol"/>
                        </a:rPr>
                        <a:t></a:t>
                      </a:r>
                      <a:r>
                        <a:rPr lang="en-US" sz="1200" baseline="-25000" dirty="0">
                          <a:effectLst/>
                        </a:rPr>
                        <a:t>0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 dirty="0">
                          <a:effectLst/>
                        </a:rPr>
                        <a:t>(mm)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U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(m/s)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A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(m/s2)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s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SPL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(dB re 20 mPa)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24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796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48.5403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34.3232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0.2175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0.0328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4945.7415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2.2E-05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184.69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1,000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54.4059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38.4708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5.85066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0.03676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230.97429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2.5E-05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185.68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1,000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1,000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54.4059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38.4708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0.00585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0.03676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230974.29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2.5E-05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185.68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1.72047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1.21655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0.18501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0.00116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7.3040484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7.9E-07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155.68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1,000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1.72047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1.21655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0.00019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0.00116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7304.0484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7.9E-07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 dirty="0">
                          <a:effectLst/>
                        </a:rPr>
                        <a:t>155.68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-105698" y="930295"/>
            <a:ext cx="864009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85432" tIns="0" rIns="0" bIns="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742950" algn="l"/>
                <a:tab pos="1028700" algn="l"/>
                <a:tab pos="1314450" algn="l"/>
                <a:tab pos="1714500" algn="l"/>
                <a:tab pos="2286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742950" algn="l"/>
                <a:tab pos="1028700" algn="l"/>
                <a:tab pos="1314450" algn="l"/>
                <a:tab pos="1714500" algn="l"/>
                <a:tab pos="2286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742950" algn="l"/>
                <a:tab pos="1028700" algn="l"/>
                <a:tab pos="1314450" algn="l"/>
                <a:tab pos="1714500" algn="l"/>
                <a:tab pos="2286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742950" algn="l"/>
                <a:tab pos="1028700" algn="l"/>
                <a:tab pos="1314450" algn="l"/>
                <a:tab pos="1714500" algn="l"/>
                <a:tab pos="2286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742950" algn="l"/>
                <a:tab pos="1028700" algn="l"/>
                <a:tab pos="1314450" algn="l"/>
                <a:tab pos="1714500" algn="l"/>
                <a:tab pos="2286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742950" algn="l"/>
                <a:tab pos="1028700" algn="l"/>
                <a:tab pos="1314450" algn="l"/>
                <a:tab pos="1714500" algn="l"/>
                <a:tab pos="2286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742950" algn="l"/>
                <a:tab pos="1028700" algn="l"/>
                <a:tab pos="1314450" algn="l"/>
                <a:tab pos="1714500" algn="l"/>
                <a:tab pos="2286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742950" algn="l"/>
                <a:tab pos="1028700" algn="l"/>
                <a:tab pos="1314450" algn="l"/>
                <a:tab pos="1714500" algn="l"/>
                <a:tab pos="2286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742950" algn="l"/>
                <a:tab pos="1028700" algn="l"/>
                <a:tab pos="1314450" algn="l"/>
                <a:tab pos="1714500" algn="l"/>
                <a:tab pos="2286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742950" algn="l"/>
                <a:tab pos="1028700" algn="l"/>
                <a:tab pos="1314450" algn="l"/>
                <a:tab pos="1714500" algn="l"/>
                <a:tab pos="2286000" algn="l"/>
              </a:tabLs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Amplitudes associated with a plane wave in water @ 20˚C</a:t>
            </a:r>
            <a:r>
              <a:rPr kumimoji="0" lang="en-US" alt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(</a:t>
            </a:r>
            <a:r>
              <a:rPr kumimoji="0" lang="en-US" alt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r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= 998 kg/m3 and </a:t>
            </a:r>
            <a:r>
              <a:rPr kumimoji="0" lang="en-US" alt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= 1481 m/s)</a:t>
            </a: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742950" algn="l"/>
                <a:tab pos="1028700" algn="l"/>
                <a:tab pos="1314450" algn="l"/>
                <a:tab pos="1714500" algn="l"/>
                <a:tab pos="2286000" algn="l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4800" y="2967335"/>
            <a:ext cx="8458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Amplitudes associated with a plane wave in air @ 20˚C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 1.21 kg/m3 and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= 343 m/s)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738222"/>
              </p:ext>
            </p:extLst>
          </p:nvPr>
        </p:nvGraphicFramePr>
        <p:xfrm>
          <a:off x="1232535" y="3886200"/>
          <a:ext cx="6755130" cy="1227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1530"/>
                <a:gridCol w="628650"/>
                <a:gridCol w="685800"/>
                <a:gridCol w="742950"/>
                <a:gridCol w="685800"/>
                <a:gridCol w="685800"/>
                <a:gridCol w="800100"/>
                <a:gridCol w="628650"/>
                <a:gridCol w="108585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Frequency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(kHz)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I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(W/m2)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P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(kPa)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Prms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(kParms)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  <a:sym typeface="Symbol"/>
                        </a:rPr>
                        <a:t></a:t>
                      </a:r>
                      <a:r>
                        <a:rPr lang="en-US" sz="1200" baseline="-25000">
                          <a:effectLst/>
                        </a:rPr>
                        <a:t>0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(mm)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U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(m/s)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A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(m/s2)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s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SPL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(dB re 20 mPa)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1,000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0.91104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0.6442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349.391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2.19529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13793.372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0.0064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150.16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1,000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1,000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0.91104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0.6442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0.34939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2.19529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13793372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0.0064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150.16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0.02881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0.02037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11.0487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0.06942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436.18472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0.0002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120.16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1,000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0.02881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0.02037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0.01105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0.06942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436184.72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0.0002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120.16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0.001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0.00091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0.00064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0.34939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0.0022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13.793372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6.4E-06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90.16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1,000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0.001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0.00091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0.00064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0.00035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0.0022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13793.372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>
                          <a:effectLst/>
                        </a:rPr>
                        <a:t>6.4E-06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742950" algn="l"/>
                          <a:tab pos="1028700" algn="l"/>
                          <a:tab pos="1314450" algn="l"/>
                          <a:tab pos="1714500" algn="l"/>
                          <a:tab pos="2286000" algn="l"/>
                        </a:tabLst>
                      </a:pPr>
                      <a:r>
                        <a:rPr lang="en-US" sz="1200" dirty="0">
                          <a:effectLst/>
                        </a:rPr>
                        <a:t>90.16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118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214</Words>
  <Application>Microsoft Office PowerPoint</Application>
  <PresentationFormat>On-screen Show (4:3)</PresentationFormat>
  <Paragraphs>137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Oelze, Michael L</dc:creator>
  <cp:lastModifiedBy>Oelze, Michael L</cp:lastModifiedBy>
  <cp:revision>3</cp:revision>
  <dcterms:created xsi:type="dcterms:W3CDTF">2014-08-27T14:24:37Z</dcterms:created>
  <dcterms:modified xsi:type="dcterms:W3CDTF">2014-09-25T21:13:33Z</dcterms:modified>
</cp:coreProperties>
</file>